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75" d="100"/>
          <a:sy n="75" d="100"/>
        </p:scale>
        <p:origin x="252" y="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69F310-56AA-2B84-AC6D-6349E75BAA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5D9E63A-2C0C-DAFC-32DF-65F34FCB28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A080EF-BD13-D81B-57FE-EC2C0C75E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265644D-E1A3-6150-6C22-800EEA8BD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D504B0-014A-BFD1-03AC-128B8E282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0686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A80133-BEFA-C7A6-951E-F2678C337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D516725-2F6D-D5D2-0AB6-32B75DFD0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0F58AF7-4B92-BE4D-4F67-7A7FFB0DE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77180BD-B8C3-3D54-DB85-B0E60E86B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6D0F07-D560-B9B6-0A5F-FBDB6EF3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8850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2309C0C-7E5C-9A6A-C2E2-8C46AB6D14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07A2840-B44A-04C8-18B3-B8D253D27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37879E-1683-3777-1B16-1E482DF96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A2BB0B0-FF42-7F07-7935-2206D111A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68B95A-87F5-645A-A6F0-D6D87101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1054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F5C26F-1C45-634C-84CD-32673FEA3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82D96A-8720-F355-AE51-EE5FCC969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EC6EC8F-E917-D4AD-2876-E4512B968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C31862-54A7-1C9F-0B8C-752750B9C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CA218D-EF86-FB34-1D46-8C44945D0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1688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4CE036-9C45-2EAF-6577-4D5D2A8AC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C063815-B52B-2932-558D-4E64E2DA29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218A86-4EF4-1D69-7E94-C05E66F81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8299453-3D61-2DA1-FFF0-42834F934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FF924A-9B05-FC00-13FE-AB119371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9319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79408A-F937-FF9A-1F44-DB891B92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86915D-24F2-AB7A-FA20-A47A0AE4B9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31345FB-085F-A5D5-0CFA-42034EA13B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50B5308-AC4C-1359-8C2B-20BD8A48B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264FC77-696F-6FBB-1BED-E25F57653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88E16DD-0D77-DE4E-6181-E958E92E3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083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150E04-BD22-C928-7933-B34F3E0C0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39EAA6F-A0D3-32CF-08FD-F71F9AB49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E4AA641-B3DD-08F8-8DA3-8D4A14F68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21AC1B7-0CA3-7DCB-1DB9-282A81CEC7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03F4FC6-C1D3-C9D5-E2D8-0F2C69277E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189707D-5F1E-5784-3765-ED50FF45E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C3633CD-0007-BA85-5845-61C1D67B8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793C4AD-FAD7-9073-5870-FFE175E82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988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396F5A-B8C6-4855-7A36-09BB3FC0A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1DEF82A-8973-4F94-46D1-7BC589B77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9D0E829-AB18-7AF5-BEB8-89EE8D80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3FE21AD-9F20-9CFD-B0FD-44097551B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8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3C8E3BB-ECFA-3BA2-BA51-F01354DFC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CEB7942-9568-C49B-C409-101CEBAD8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63B117A-7EAE-59A9-F884-7D7BC68F3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2822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D0B409-68A9-151E-DB19-56837530F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D66EBA-9A37-2B87-3097-94ADE752F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D04640B-4137-F6C6-68CC-3E227D53E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62B368F-6CBC-7618-50E2-753626678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FBE002-A8AE-DA90-B96A-95D3FDD07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31163AA-00A5-9FB0-5C9C-E29F060A7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8321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06EF19-366D-53D0-1EFC-E828F62D4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CFF254B-64C9-DD65-5CE6-9AE6DD4485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215CB8E-6A2C-B78F-CC4D-BBEC77D66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B43F1DB-285D-F73D-05A4-659F89092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1D6CFF4-14AC-6880-558E-BA7E7D684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35B1559-591C-3CAD-EE4E-D09A7B736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7111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93259DC-9F17-A6FF-5E9D-3F6453E78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D58B3AE-5B6A-4327-8C05-38149209C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BE7E8A-F267-8457-AE83-F5D8264E25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1F028-986D-4611-BD52-6BA5531F3EDF}" type="datetimeFigureOut">
              <a:rPr lang="zh-TW" altLang="en-US" smtClean="0"/>
              <a:t>2023/12/11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CD8331D-5410-60A6-EA6C-A6B1FA5F96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D9ED7F5-7AB0-35A2-1AC4-3CB23879CE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4DA97-9DB1-4240-83A5-00CD03413B2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395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ahalpy.ddns.net/" TargetMode="External"/><Relationship Id="rId2" Type="http://schemas.openxmlformats.org/officeDocument/2006/relationships/hyperlink" Target="https://mahaljsp.ddns.net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wnload.pytorch.org/whl/cu121/torch-2.1.1%2Bcu121-cp39-cp39-win_amd64.whl#sha256=2b5b58eff9efef68c25c1260e28e516c665fedae241ef426a43381d7a9076e64" TargetMode="External"/><Relationship Id="rId2" Type="http://schemas.openxmlformats.org/officeDocument/2006/relationships/hyperlink" Target="https://download.pytorch.org/whl/torch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ython.org/downloads/windows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ython.org/ftp/python/3.8.10/python-3.8.10-amd64.ex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jetbrains.com/pycharm/download/?section=window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956E55-48F8-A5E2-DD27-C5E1FB82F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6994" y="1527141"/>
            <a:ext cx="9144000" cy="1021287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+mn-ea"/>
                <a:ea typeface="+mn-ea"/>
              </a:rPr>
              <a:t>深度學習</a:t>
            </a:r>
            <a:r>
              <a:rPr lang="zh-TW" altLang="en-US" b="0" i="0" dirty="0">
                <a:effectLst/>
                <a:latin typeface="+mn-ea"/>
                <a:ea typeface="+mn-ea"/>
              </a:rPr>
              <a:t>與強化學習</a:t>
            </a:r>
            <a:endParaRPr lang="zh-TW" altLang="en-US" dirty="0">
              <a:latin typeface="+mn-ea"/>
              <a:ea typeface="+mn-ea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3ACFE0B-551D-4041-4DDD-920C662F1B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28975"/>
            <a:ext cx="9144000" cy="2595563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sz="3600" i="1" dirty="0"/>
              <a:t>吳明學</a:t>
            </a:r>
            <a:r>
              <a:rPr lang="en-US" altLang="zh-TW" sz="3600" i="1" dirty="0"/>
              <a:t>(Thomas)</a:t>
            </a:r>
          </a:p>
          <a:p>
            <a:r>
              <a:rPr lang="zh-TW" altLang="en-US" sz="3600" i="1" dirty="0"/>
              <a:t>彰化</a:t>
            </a:r>
            <a:endParaRPr lang="en-US" altLang="zh-TW" sz="3600" i="1" dirty="0"/>
          </a:p>
          <a:p>
            <a:r>
              <a:rPr lang="en-US" altLang="zh-TW" sz="3600" i="1" dirty="0"/>
              <a:t>07-9741320(</a:t>
            </a:r>
            <a:r>
              <a:rPr lang="zh-TW" altLang="en-US" sz="3600" i="1" dirty="0"/>
              <a:t>高雄鳳山分校</a:t>
            </a:r>
            <a:r>
              <a:rPr lang="en-US" altLang="zh-TW" sz="3600" i="1" dirty="0"/>
              <a:t>)</a:t>
            </a:r>
          </a:p>
          <a:p>
            <a:endParaRPr lang="en-US" altLang="zh-TW" sz="1400" dirty="0"/>
          </a:p>
          <a:p>
            <a:r>
              <a:rPr lang="zh-TW" altLang="en-US" dirty="0"/>
              <a:t>教學網站</a:t>
            </a:r>
            <a:r>
              <a:rPr lang="en-US" altLang="zh-TW" dirty="0"/>
              <a:t> : </a:t>
            </a:r>
            <a:r>
              <a:rPr lang="en-US" altLang="zh-TW" dirty="0">
                <a:hlinkClick r:id="rId2"/>
              </a:rPr>
              <a:t>https://mahaljsp.ddns.net</a:t>
            </a:r>
            <a:endParaRPr lang="en-US" altLang="zh-TW" dirty="0"/>
          </a:p>
          <a:p>
            <a:br>
              <a:rPr lang="en-US" altLang="zh-TW" sz="800" dirty="0"/>
            </a:br>
            <a:r>
              <a:rPr lang="zh-TW" altLang="en-US" dirty="0"/>
              <a:t>個人網站</a:t>
            </a:r>
            <a:r>
              <a:rPr lang="en-US" altLang="zh-TW" dirty="0"/>
              <a:t> : </a:t>
            </a:r>
            <a:r>
              <a:rPr lang="en-US" altLang="zh-TW" dirty="0">
                <a:hlinkClick r:id="rId3"/>
              </a:rPr>
              <a:t>https://mahalpy.ddns.net</a:t>
            </a:r>
            <a:r>
              <a:rPr lang="en-US" altLang="zh-TW" dirty="0"/>
              <a:t> (</a:t>
            </a:r>
            <a:r>
              <a:rPr lang="en-US" altLang="zh-TW" dirty="0" err="1"/>
              <a:t>lcc</a:t>
            </a:r>
            <a:r>
              <a:rPr lang="en-US" altLang="zh-TW" dirty="0"/>
              <a:t>/lcc0507)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09941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CD1F06-1641-7E2A-64E2-96A462186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VS Code </a:t>
            </a:r>
            <a:r>
              <a:rPr lang="zh-TW" altLang="en-US" dirty="0"/>
              <a:t>設安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F1B316-B96B-1F18-C246-16E057919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zh-TW" altLang="en-US" dirty="0"/>
              <a:t>安裝</a:t>
            </a:r>
            <a:r>
              <a:rPr lang="en-US" altLang="zh-TW" dirty="0"/>
              <a:t>Extension : Python IntelliSense/</a:t>
            </a:r>
            <a:r>
              <a:rPr lang="en-US" altLang="zh-TW" b="0" i="0" dirty="0" err="1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vscode</a:t>
            </a:r>
            <a:r>
              <a:rPr lang="en-US" altLang="zh-TW" b="0" i="0" dirty="0">
                <a:solidFill>
                  <a:srgbClr val="444444"/>
                </a:solidFill>
                <a:effectLst/>
                <a:latin typeface="Open Sans" panose="020B0606030504020204" pitchFamily="34" charset="0"/>
              </a:rPr>
              <a:t>-icons</a:t>
            </a:r>
          </a:p>
          <a:p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安裝虛擬環境安裝器 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: </a:t>
            </a:r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只需作一次</a:t>
            </a:r>
            <a:endParaRPr lang="en-US" altLang="zh-TW" dirty="0">
              <a:solidFill>
                <a:srgbClr val="444444"/>
              </a:solidFill>
              <a:latin typeface="Open Sans" panose="020B0606030504020204" pitchFamily="34" charset="0"/>
            </a:endParaRPr>
          </a:p>
          <a:p>
            <a:pPr lvl="1"/>
            <a:r>
              <a:rPr lang="en-US" altLang="zh-TW" dirty="0" err="1">
                <a:solidFill>
                  <a:srgbClr val="444444"/>
                </a:solidFill>
                <a:latin typeface="Open Sans" panose="020B0606030504020204" pitchFamily="34" charset="0"/>
              </a:rPr>
              <a:t>Ctrl+Shift+p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 : create terminal</a:t>
            </a:r>
          </a:p>
          <a:p>
            <a:pPr lvl="1"/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File/Open Folder : 20231211_vs</a:t>
            </a:r>
          </a:p>
          <a:p>
            <a:pPr lvl="1"/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pip install </a:t>
            </a:r>
            <a:r>
              <a:rPr lang="en-US" altLang="zh-TW" dirty="0" err="1">
                <a:solidFill>
                  <a:srgbClr val="444444"/>
                </a:solidFill>
                <a:latin typeface="Open Sans" panose="020B0606030504020204" pitchFamily="34" charset="0"/>
              </a:rPr>
              <a:t>virtualenv</a:t>
            </a:r>
            <a:endParaRPr lang="en-US" altLang="zh-TW" dirty="0">
              <a:solidFill>
                <a:srgbClr val="444444"/>
              </a:solidFill>
              <a:latin typeface="Open Sans" panose="020B0606030504020204" pitchFamily="34" charset="0"/>
            </a:endParaRPr>
          </a:p>
          <a:p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建立虛擬環境</a:t>
            </a:r>
            <a:endParaRPr lang="en-US" altLang="zh-TW" dirty="0">
              <a:solidFill>
                <a:srgbClr val="444444"/>
              </a:solidFill>
              <a:latin typeface="Open Sans" panose="020B0606030504020204" pitchFamily="34" charset="0"/>
            </a:endParaRPr>
          </a:p>
          <a:p>
            <a:pPr lvl="1"/>
            <a:r>
              <a:rPr lang="en-US" altLang="zh-TW" dirty="0" err="1">
                <a:solidFill>
                  <a:srgbClr val="444444"/>
                </a:solidFill>
                <a:latin typeface="Open Sans" panose="020B0606030504020204" pitchFamily="34" charset="0"/>
              </a:rPr>
              <a:t>virtualenv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 .</a:t>
            </a:r>
            <a:r>
              <a:rPr lang="en-US" altLang="zh-TW" dirty="0" err="1">
                <a:solidFill>
                  <a:srgbClr val="444444"/>
                </a:solidFill>
                <a:latin typeface="Open Sans" panose="020B0606030504020204" pitchFamily="34" charset="0"/>
              </a:rPr>
              <a:t>venv</a:t>
            </a:r>
            <a:endParaRPr lang="en-US" altLang="zh-TW" dirty="0">
              <a:solidFill>
                <a:srgbClr val="444444"/>
              </a:solidFill>
              <a:latin typeface="Open Sans" panose="020B0606030504020204" pitchFamily="34" charset="0"/>
            </a:endParaRPr>
          </a:p>
          <a:p>
            <a:pPr lvl="1"/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退出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 Terminal : exit</a:t>
            </a:r>
          </a:p>
          <a:p>
            <a:pPr lvl="1"/>
            <a:r>
              <a:rPr lang="en-US" altLang="zh-TW" dirty="0" err="1">
                <a:solidFill>
                  <a:srgbClr val="444444"/>
                </a:solidFill>
                <a:latin typeface="Open Sans" panose="020B0606030504020204" pitchFamily="34" charset="0"/>
              </a:rPr>
              <a:t>Ctrl+Shift+p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 : select interpreter : </a:t>
            </a:r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選擇 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“.\.</a:t>
            </a:r>
            <a:r>
              <a:rPr lang="en-US" altLang="zh-TW" dirty="0" err="1">
                <a:solidFill>
                  <a:srgbClr val="444444"/>
                </a:solidFill>
                <a:latin typeface="Open Sans" panose="020B0606030504020204" pitchFamily="34" charset="0"/>
              </a:rPr>
              <a:t>venv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]Scripts\python.exe”</a:t>
            </a:r>
          </a:p>
          <a:p>
            <a:pPr lvl="1"/>
            <a:r>
              <a:rPr lang="en-US" altLang="zh-TW" dirty="0" err="1">
                <a:solidFill>
                  <a:srgbClr val="444444"/>
                </a:solidFill>
                <a:latin typeface="Open Sans" panose="020B0606030504020204" pitchFamily="34" charset="0"/>
              </a:rPr>
              <a:t>Ctrl+Shift+p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 : create Terminal : </a:t>
            </a:r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看到 </a:t>
            </a:r>
            <a:r>
              <a:rPr lang="it-IT" altLang="zh-TW" dirty="0">
                <a:solidFill>
                  <a:srgbClr val="0070C0"/>
                </a:solidFill>
                <a:latin typeface="Open Sans" panose="020B0606030504020204" pitchFamily="34" charset="0"/>
              </a:rPr>
              <a:t>(.venv)</a:t>
            </a:r>
            <a:r>
              <a:rPr lang="it-IT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 PS C:\python_ai\20231211_vs&gt;</a:t>
            </a:r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，表示已進入虛擬環境了。</a:t>
            </a:r>
            <a:endParaRPr lang="en-US" altLang="zh-TW" dirty="0">
              <a:solidFill>
                <a:srgbClr val="444444"/>
              </a:solidFill>
              <a:latin typeface="Open Sans" panose="020B0606030504020204" pitchFamily="34" charset="0"/>
            </a:endParaRPr>
          </a:p>
          <a:p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出現 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Activate.ps1 </a:t>
            </a:r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檔案錯誤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 : </a:t>
            </a:r>
          </a:p>
          <a:p>
            <a:pPr lvl="1"/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開始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/Windows PowerShell/Windows PowerShell</a:t>
            </a:r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右鍵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/</a:t>
            </a:r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更多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/</a:t>
            </a:r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以系統管理員身分執行</a:t>
            </a:r>
            <a:endParaRPr lang="en-US" altLang="zh-TW" dirty="0">
              <a:solidFill>
                <a:srgbClr val="444444"/>
              </a:solidFill>
              <a:latin typeface="Open Sans" panose="020B0606030504020204" pitchFamily="34" charset="0"/>
            </a:endParaRPr>
          </a:p>
          <a:p>
            <a:pPr lvl="1"/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set-</a:t>
            </a:r>
            <a:r>
              <a:rPr lang="en-US" altLang="zh-TW" dirty="0" err="1">
                <a:solidFill>
                  <a:srgbClr val="444444"/>
                </a:solidFill>
                <a:latin typeface="Open Sans" panose="020B0606030504020204" pitchFamily="34" charset="0"/>
              </a:rPr>
              <a:t>ExecutionPolicy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 </a:t>
            </a:r>
            <a:r>
              <a:rPr lang="en-US" altLang="zh-TW" dirty="0" err="1">
                <a:solidFill>
                  <a:srgbClr val="444444"/>
                </a:solidFill>
                <a:latin typeface="Open Sans" panose="020B0606030504020204" pitchFamily="34" charset="0"/>
              </a:rPr>
              <a:t>remotesigned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:</a:t>
            </a:r>
            <a:r>
              <a:rPr lang="zh-TW" altLang="en-US" dirty="0">
                <a:solidFill>
                  <a:srgbClr val="444444"/>
                </a:solidFill>
                <a:latin typeface="Open Sans" panose="020B0606030504020204" pitchFamily="34" charset="0"/>
              </a:rPr>
              <a:t>再選</a:t>
            </a:r>
            <a:r>
              <a:rPr lang="en-US" altLang="zh-TW" dirty="0">
                <a:solidFill>
                  <a:srgbClr val="444444"/>
                </a:solidFill>
                <a:latin typeface="Open Sans" panose="020B0606030504020204" pitchFamily="34" charset="0"/>
              </a:rPr>
              <a:t> A</a:t>
            </a:r>
          </a:p>
          <a:p>
            <a:endParaRPr lang="zh-TW" alt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736DB12-0C58-5880-30B0-9B8B1C5F6D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2F2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200" b="0" i="0" u="none" strike="noStrike" cap="none" normalizeH="0" baseline="0">
                <a:ln>
                  <a:noFill/>
                </a:ln>
                <a:solidFill>
                  <a:srgbClr val="666666"/>
                </a:solidFill>
                <a:effectLst/>
                <a:latin typeface="Consolas" panose="020B0609020204030204" pitchFamily="49" charset="0"/>
              </a:rPr>
              <a:t>set-ExecutionPolicy remotesigned</a:t>
            </a:r>
            <a:r>
              <a:rPr kumimoji="0" lang="zh-TW" altLang="zh-TW" sz="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TW" altLang="zh-TW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452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0DC770-6E3E-5D2A-67E7-7A8185DCB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TensorFlow </a:t>
            </a:r>
            <a:r>
              <a:rPr lang="zh-TW" altLang="en-US" dirty="0"/>
              <a:t>及</a:t>
            </a:r>
            <a:r>
              <a:rPr lang="en-US" altLang="zh-TW" dirty="0"/>
              <a:t> </a:t>
            </a:r>
            <a:r>
              <a:rPr lang="en-US" altLang="zh-TW" dirty="0" err="1"/>
              <a:t>PyTorch</a:t>
            </a:r>
            <a:r>
              <a:rPr lang="en-US" altLang="zh-TW" dirty="0"/>
              <a:t> </a:t>
            </a:r>
            <a:r>
              <a:rPr lang="zh-TW" altLang="en-US" dirty="0"/>
              <a:t>套件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7EF35B-B91E-6EE6-4E5F-8B9B7678C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TensorFlow </a:t>
            </a:r>
            <a:r>
              <a:rPr lang="zh-TW" altLang="en-US" dirty="0"/>
              <a:t>及 </a:t>
            </a:r>
            <a:r>
              <a:rPr lang="en-US" altLang="zh-TW" dirty="0" err="1"/>
              <a:t>PyTorch</a:t>
            </a:r>
            <a:r>
              <a:rPr lang="en-US" altLang="zh-TW" dirty="0"/>
              <a:t> </a:t>
            </a:r>
            <a:r>
              <a:rPr lang="zh-TW" altLang="en-US" dirty="0"/>
              <a:t>套件，是 </a:t>
            </a:r>
            <a:r>
              <a:rPr lang="en-US" altLang="zh-TW" dirty="0"/>
              <a:t>AI </a:t>
            </a:r>
            <a:r>
              <a:rPr lang="zh-TW" altLang="en-US" dirty="0"/>
              <a:t>常用的框架。想成是二台功能超級強的計算機，甚至可以計算微積分</a:t>
            </a:r>
            <a:endParaRPr lang="en-US" altLang="zh-TW" dirty="0"/>
          </a:p>
          <a:p>
            <a:r>
              <a:rPr lang="en-US" altLang="zh-TW" dirty="0"/>
              <a:t>TensorFlow </a:t>
            </a:r>
            <a:r>
              <a:rPr lang="zh-TW" altLang="en-US" dirty="0"/>
              <a:t>由 </a:t>
            </a:r>
            <a:r>
              <a:rPr lang="en-US" altLang="zh-TW" dirty="0"/>
              <a:t>Google </a:t>
            </a:r>
            <a:r>
              <a:rPr lang="zh-TW" altLang="en-US" dirty="0"/>
              <a:t>開發，但慢慢被 </a:t>
            </a:r>
            <a:r>
              <a:rPr lang="en-US" altLang="zh-TW" dirty="0" err="1"/>
              <a:t>PyTorch</a:t>
            </a:r>
            <a:r>
              <a:rPr lang="en-US" altLang="zh-TW" dirty="0"/>
              <a:t> </a:t>
            </a:r>
            <a:r>
              <a:rPr lang="zh-TW" altLang="en-US" dirty="0"/>
              <a:t>佔據市場。</a:t>
            </a:r>
            <a:endParaRPr lang="en-US" altLang="zh-TW" dirty="0"/>
          </a:p>
          <a:p>
            <a:r>
              <a:rPr lang="en-US" altLang="zh-TW" dirty="0" err="1"/>
              <a:t>Pytorch</a:t>
            </a:r>
            <a:r>
              <a:rPr lang="en-US" altLang="zh-TW" dirty="0"/>
              <a:t> </a:t>
            </a:r>
            <a:r>
              <a:rPr lang="zh-TW" altLang="en-US" dirty="0"/>
              <a:t>的語法比較人性化，也比較好用。</a:t>
            </a:r>
            <a:endParaRPr lang="en-US" altLang="zh-TW" dirty="0"/>
          </a:p>
          <a:p>
            <a:r>
              <a:rPr lang="en-US" altLang="zh-TW" dirty="0" err="1"/>
              <a:t>Numpy</a:t>
            </a:r>
            <a:r>
              <a:rPr lang="en-US" altLang="zh-TW" dirty="0"/>
              <a:t> </a:t>
            </a:r>
            <a:r>
              <a:rPr lang="zh-TW" altLang="en-US" dirty="0"/>
              <a:t>其實也是一台超強的計算機。</a:t>
            </a:r>
            <a:endParaRPr lang="en-US" altLang="zh-TW" dirty="0"/>
          </a:p>
          <a:p>
            <a:r>
              <a:rPr lang="en-US" altLang="zh-TW" dirty="0" err="1"/>
              <a:t>Numpy</a:t>
            </a:r>
            <a:r>
              <a:rPr lang="en-US" altLang="zh-TW" dirty="0"/>
              <a:t> </a:t>
            </a:r>
            <a:r>
              <a:rPr lang="zh-TW" altLang="en-US" dirty="0"/>
              <a:t>只能啟動</a:t>
            </a:r>
            <a:r>
              <a:rPr lang="en-US" altLang="zh-TW" dirty="0"/>
              <a:t> CPU </a:t>
            </a:r>
            <a:r>
              <a:rPr lang="zh-TW" altLang="en-US" dirty="0"/>
              <a:t>進行計算。</a:t>
            </a:r>
            <a:r>
              <a:rPr lang="en-US" altLang="zh-TW" dirty="0" err="1"/>
              <a:t>tf</a:t>
            </a:r>
            <a:r>
              <a:rPr lang="en-US" altLang="zh-TW" dirty="0"/>
              <a:t>/</a:t>
            </a:r>
            <a:r>
              <a:rPr lang="en-US" altLang="zh-TW" dirty="0" err="1"/>
              <a:t>tc</a:t>
            </a:r>
            <a:r>
              <a:rPr lang="en-US" altLang="zh-TW" dirty="0"/>
              <a:t> </a:t>
            </a:r>
            <a:r>
              <a:rPr lang="zh-TW" altLang="en-US" dirty="0"/>
              <a:t>可以使用 </a:t>
            </a:r>
            <a:r>
              <a:rPr lang="en-US" altLang="zh-TW" dirty="0"/>
              <a:t>CPU </a:t>
            </a:r>
            <a:r>
              <a:rPr lang="zh-TW" altLang="en-US" dirty="0"/>
              <a:t>計算，也可以使用 </a:t>
            </a:r>
            <a:r>
              <a:rPr lang="en-US" altLang="zh-TW" dirty="0"/>
              <a:t>GPU </a:t>
            </a:r>
            <a:r>
              <a:rPr lang="zh-TW" altLang="en-US" dirty="0"/>
              <a:t>計算</a:t>
            </a:r>
            <a:endParaRPr lang="en-US" altLang="zh-TW" dirty="0"/>
          </a:p>
          <a:p>
            <a:r>
              <a:rPr lang="en-US" altLang="zh-TW" dirty="0"/>
              <a:t>VGG19 </a:t>
            </a:r>
            <a:r>
              <a:rPr lang="zh-TW" altLang="en-US" dirty="0"/>
              <a:t>使用</a:t>
            </a:r>
            <a:r>
              <a:rPr lang="en-US" altLang="zh-TW" dirty="0"/>
              <a:t> TensorFlow </a:t>
            </a:r>
            <a:r>
              <a:rPr lang="zh-TW" altLang="en-US" dirty="0"/>
              <a:t>計算</a:t>
            </a:r>
            <a:endParaRPr lang="en-US" altLang="zh-TW" dirty="0"/>
          </a:p>
          <a:p>
            <a:r>
              <a:rPr lang="en-US" altLang="zh-TW" dirty="0"/>
              <a:t>Yolov8 </a:t>
            </a:r>
            <a:r>
              <a:rPr lang="zh-TW" altLang="en-US" dirty="0"/>
              <a:t>使用</a:t>
            </a:r>
            <a:r>
              <a:rPr lang="en-US" altLang="zh-TW" dirty="0"/>
              <a:t> </a:t>
            </a:r>
            <a:r>
              <a:rPr lang="en-US" altLang="zh-TW" dirty="0" err="1"/>
              <a:t>PyTorch</a:t>
            </a:r>
            <a:r>
              <a:rPr lang="en-US" altLang="zh-TW" dirty="0"/>
              <a:t> </a:t>
            </a:r>
            <a:r>
              <a:rPr lang="zh-TW" altLang="en-US" dirty="0"/>
              <a:t>計算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77757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BAD967-32FD-51C2-1229-A8A6E83D1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CUDA &amp; </a:t>
            </a:r>
            <a:r>
              <a:rPr lang="en-US" altLang="zh-TW" dirty="0" err="1"/>
              <a:t>Cudnn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D347155-80F7-17DA-E653-B9302572A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Cuda</a:t>
            </a:r>
            <a:r>
              <a:rPr lang="en-US" altLang="zh-TW" dirty="0"/>
              <a:t> </a:t>
            </a:r>
            <a:r>
              <a:rPr lang="zh-TW" altLang="en-US" dirty="0"/>
              <a:t>由</a:t>
            </a:r>
            <a:r>
              <a:rPr lang="en-US" altLang="zh-TW" dirty="0"/>
              <a:t> </a:t>
            </a:r>
            <a:r>
              <a:rPr lang="en-US" altLang="zh-TW" dirty="0" err="1"/>
              <a:t>nVidia</a:t>
            </a:r>
            <a:r>
              <a:rPr lang="en-US" altLang="zh-TW" dirty="0"/>
              <a:t> </a:t>
            </a:r>
            <a:r>
              <a:rPr lang="zh-TW" altLang="en-US" dirty="0"/>
              <a:t>開發，由</a:t>
            </a:r>
            <a:r>
              <a:rPr lang="en-US" altLang="zh-TW" dirty="0"/>
              <a:t> C++</a:t>
            </a:r>
            <a:r>
              <a:rPr lang="zh-TW" altLang="en-US" dirty="0"/>
              <a:t>寫成的。接收 </a:t>
            </a:r>
            <a:r>
              <a:rPr lang="en-US" altLang="zh-TW" dirty="0"/>
              <a:t>Python </a:t>
            </a:r>
            <a:r>
              <a:rPr lang="zh-TW" altLang="en-US" dirty="0"/>
              <a:t>指令，再傳入</a:t>
            </a:r>
            <a:r>
              <a:rPr lang="en-US" altLang="zh-TW" dirty="0"/>
              <a:t>GPU </a:t>
            </a:r>
            <a:r>
              <a:rPr lang="zh-TW" altLang="en-US" dirty="0"/>
              <a:t>的一個介面</a:t>
            </a:r>
            <a:endParaRPr lang="en-US" altLang="zh-TW" dirty="0"/>
          </a:p>
          <a:p>
            <a:r>
              <a:rPr lang="en-US" altLang="zh-TW" dirty="0" err="1"/>
              <a:t>cudnn</a:t>
            </a:r>
            <a:r>
              <a:rPr lang="en-US" altLang="zh-TW" dirty="0"/>
              <a:t> </a:t>
            </a:r>
            <a:r>
              <a:rPr lang="zh-TW" altLang="en-US" dirty="0"/>
              <a:t>包含一大堆函數</a:t>
            </a:r>
            <a:r>
              <a:rPr lang="en-US" altLang="zh-TW" dirty="0"/>
              <a:t>,</a:t>
            </a:r>
            <a:r>
              <a:rPr lang="zh-TW" altLang="en-US" dirty="0"/>
              <a:t> 是 </a:t>
            </a:r>
            <a:r>
              <a:rPr lang="en-US" altLang="zh-TW" dirty="0" err="1"/>
              <a:t>cuda</a:t>
            </a:r>
            <a:r>
              <a:rPr lang="zh-TW" altLang="en-US" dirty="0"/>
              <a:t> 跟 </a:t>
            </a:r>
            <a:r>
              <a:rPr lang="en-US" altLang="zh-TW"/>
              <a:t>GPU </a:t>
            </a:r>
            <a:r>
              <a:rPr lang="zh-TW" altLang="en-US"/>
              <a:t>溝通</a:t>
            </a:r>
            <a:r>
              <a:rPr lang="zh-TW" altLang="en-US" dirty="0"/>
              <a:t>的橋樑</a:t>
            </a:r>
          </a:p>
        </p:txBody>
      </p:sp>
    </p:spTree>
    <p:extLst>
      <p:ext uri="{BB962C8B-B14F-4D97-AF65-F5344CB8AC3E}">
        <p14:creationId xmlns:p14="http://schemas.microsoft.com/office/powerpoint/2010/main" val="19049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521813-8C56-C45E-7DA2-858BA2AF2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162" y="64490"/>
            <a:ext cx="10515600" cy="1258692"/>
          </a:xfrm>
        </p:spPr>
        <p:txBody>
          <a:bodyPr>
            <a:normAutofit/>
          </a:bodyPr>
          <a:lstStyle/>
          <a:p>
            <a:r>
              <a:rPr lang="zh-TW" altLang="en-US" dirty="0"/>
              <a:t>機器學習與深度學習的關係</a:t>
            </a: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93DC481C-44A3-8079-A808-FFE4CCE2693C}"/>
              </a:ext>
            </a:extLst>
          </p:cNvPr>
          <p:cNvSpPr/>
          <p:nvPr/>
        </p:nvSpPr>
        <p:spPr>
          <a:xfrm>
            <a:off x="276225" y="1600200"/>
            <a:ext cx="6287621" cy="5077385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BE54B43-565C-37E7-2C0A-0725753213AA}"/>
              </a:ext>
            </a:extLst>
          </p:cNvPr>
          <p:cNvSpPr txBox="1"/>
          <p:nvPr/>
        </p:nvSpPr>
        <p:spPr>
          <a:xfrm>
            <a:off x="3186113" y="1766888"/>
            <a:ext cx="375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AI</a:t>
            </a:r>
            <a:endParaRPr lang="zh-TW" altLang="en-US" dirty="0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589E9035-6511-36B5-C66D-E8A513BE253A}"/>
              </a:ext>
            </a:extLst>
          </p:cNvPr>
          <p:cNvSpPr/>
          <p:nvPr/>
        </p:nvSpPr>
        <p:spPr>
          <a:xfrm>
            <a:off x="3038475" y="2519363"/>
            <a:ext cx="3401546" cy="345099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443F778-1853-EE77-CB3A-3B4B0FAE2779}"/>
              </a:ext>
            </a:extLst>
          </p:cNvPr>
          <p:cNvSpPr txBox="1"/>
          <p:nvPr/>
        </p:nvSpPr>
        <p:spPr>
          <a:xfrm>
            <a:off x="4185250" y="2706682"/>
            <a:ext cx="12618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機器學習</a:t>
            </a:r>
            <a:endParaRPr lang="en-US" altLang="zh-TW" dirty="0"/>
          </a:p>
          <a:p>
            <a:r>
              <a:rPr lang="zh-TW" altLang="en-US" sz="1200" dirty="0"/>
              <a:t>需人工提供特徵</a:t>
            </a: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4A4B561A-B3FB-1506-EFFA-87A678C7BFCF}"/>
              </a:ext>
            </a:extLst>
          </p:cNvPr>
          <p:cNvSpPr/>
          <p:nvPr/>
        </p:nvSpPr>
        <p:spPr>
          <a:xfrm>
            <a:off x="4143376" y="3681414"/>
            <a:ext cx="2091458" cy="183435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D89D7CE5-2F9D-2AE6-8D9E-7893F89E8048}"/>
              </a:ext>
            </a:extLst>
          </p:cNvPr>
          <p:cNvSpPr txBox="1"/>
          <p:nvPr/>
        </p:nvSpPr>
        <p:spPr>
          <a:xfrm>
            <a:off x="4675434" y="3954226"/>
            <a:ext cx="11079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深度學習</a:t>
            </a:r>
            <a:br>
              <a:rPr lang="en-US" altLang="zh-TW" dirty="0"/>
            </a:br>
            <a:r>
              <a:rPr lang="zh-TW" altLang="en-US" sz="1200" dirty="0"/>
              <a:t>自行尋找特徵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5743A20-5766-BBEA-5326-C1F8F5B8BF19}"/>
              </a:ext>
            </a:extLst>
          </p:cNvPr>
          <p:cNvSpPr txBox="1"/>
          <p:nvPr/>
        </p:nvSpPr>
        <p:spPr>
          <a:xfrm>
            <a:off x="868148" y="376956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語音辨識</a:t>
            </a: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34FA2684-CDEA-5C69-8C6E-BBBB86AB5320}"/>
              </a:ext>
            </a:extLst>
          </p:cNvPr>
          <p:cNvSpPr/>
          <p:nvPr/>
        </p:nvSpPr>
        <p:spPr>
          <a:xfrm>
            <a:off x="634800" y="3198335"/>
            <a:ext cx="1746450" cy="1643541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A06AFF38-35B6-8CBB-156F-B58E1E713FD9}"/>
              </a:ext>
            </a:extLst>
          </p:cNvPr>
          <p:cNvSpPr/>
          <p:nvPr/>
        </p:nvSpPr>
        <p:spPr>
          <a:xfrm>
            <a:off x="4479938" y="4748214"/>
            <a:ext cx="1518837" cy="61436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804BCBB3-8C12-70D2-D3BF-686D50186E9E}"/>
              </a:ext>
            </a:extLst>
          </p:cNvPr>
          <p:cNvSpPr txBox="1"/>
          <p:nvPr/>
        </p:nvSpPr>
        <p:spPr>
          <a:xfrm>
            <a:off x="4635107" y="4841876"/>
            <a:ext cx="110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圖形辨識</a:t>
            </a: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7ABF12EC-7654-2420-5118-81BED0175AA5}"/>
              </a:ext>
            </a:extLst>
          </p:cNvPr>
          <p:cNvSpPr/>
          <p:nvPr/>
        </p:nvSpPr>
        <p:spPr>
          <a:xfrm>
            <a:off x="7668747" y="1955919"/>
            <a:ext cx="3401546" cy="345099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7442301-E37A-E8BE-235E-EDCC64495F96}"/>
              </a:ext>
            </a:extLst>
          </p:cNvPr>
          <p:cNvSpPr txBox="1"/>
          <p:nvPr/>
        </p:nvSpPr>
        <p:spPr>
          <a:xfrm>
            <a:off x="8815522" y="2143238"/>
            <a:ext cx="110799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機器學習</a:t>
            </a:r>
            <a:br>
              <a:rPr lang="en-US" altLang="zh-TW" dirty="0"/>
            </a:br>
            <a:r>
              <a:rPr lang="zh-TW" altLang="en-US" sz="1200" dirty="0"/>
              <a:t>模型操作</a:t>
            </a:r>
            <a:endParaRPr lang="en-US" altLang="zh-TW" sz="1200" dirty="0"/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71388167-C422-FF4A-BA1B-4EEBD44BD679}"/>
              </a:ext>
            </a:extLst>
          </p:cNvPr>
          <p:cNvSpPr/>
          <p:nvPr/>
        </p:nvSpPr>
        <p:spPr>
          <a:xfrm>
            <a:off x="8280367" y="2913858"/>
            <a:ext cx="2091458" cy="183435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E8E82271-848C-D4BC-05DA-D684733F9415}"/>
              </a:ext>
            </a:extLst>
          </p:cNvPr>
          <p:cNvSpPr txBox="1"/>
          <p:nvPr/>
        </p:nvSpPr>
        <p:spPr>
          <a:xfrm>
            <a:off x="8715376" y="3260680"/>
            <a:ext cx="13955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深度學習</a:t>
            </a:r>
            <a:br>
              <a:rPr lang="en-US" altLang="zh-TW" dirty="0"/>
            </a:br>
            <a:r>
              <a:rPr lang="zh-TW" altLang="en-US" sz="1200" dirty="0"/>
              <a:t>說明數學及原理</a:t>
            </a:r>
          </a:p>
        </p:txBody>
      </p:sp>
    </p:spTree>
    <p:extLst>
      <p:ext uri="{BB962C8B-B14F-4D97-AF65-F5344CB8AC3E}">
        <p14:creationId xmlns:p14="http://schemas.microsoft.com/office/powerpoint/2010/main" val="1978959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5068B0-43F0-953A-2887-438771FF3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" y="103187"/>
            <a:ext cx="10515600" cy="677863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硬体設備</a:t>
            </a:r>
          </a:p>
        </p:txBody>
      </p:sp>
      <p:pic>
        <p:nvPicPr>
          <p:cNvPr id="5" name="內容版面配置區 4" descr="一張含有 扇子, 機械風扇, 室內 的圖片&#10;&#10;自動產生的描述">
            <a:extLst>
              <a:ext uri="{FF2B5EF4-FFF2-40B4-BE49-F238E27FC236}">
                <a16:creationId xmlns:a16="http://schemas.microsoft.com/office/drawing/2014/main" id="{7D7DE341-F9A7-5FF5-2297-5F58BBE988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92805" y="3113301"/>
            <a:ext cx="2183934" cy="3882551"/>
          </a:xfrm>
        </p:spPr>
      </p:pic>
      <p:pic>
        <p:nvPicPr>
          <p:cNvPr id="7" name="圖片 6" descr="一張含有 文字, 電子產品, 電子工程, 電路元件 的圖片&#10;&#10;自動產生的描述">
            <a:extLst>
              <a:ext uri="{FF2B5EF4-FFF2-40B4-BE49-F238E27FC236}">
                <a16:creationId xmlns:a16="http://schemas.microsoft.com/office/drawing/2014/main" id="{957132B5-6934-C6E1-A584-2D6CD27A57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33386" y="3113302"/>
            <a:ext cx="2183934" cy="3882549"/>
          </a:xfrm>
          <a:prstGeom prst="rect">
            <a:avLst/>
          </a:prstGeom>
        </p:spPr>
      </p:pic>
      <p:pic>
        <p:nvPicPr>
          <p:cNvPr id="9" name="圖片 8" descr="一張含有 室內, 地板 的圖片&#10;&#10;描述是以中可信度自動產生">
            <a:extLst>
              <a:ext uri="{FF2B5EF4-FFF2-40B4-BE49-F238E27FC236}">
                <a16:creationId xmlns:a16="http://schemas.microsoft.com/office/drawing/2014/main" id="{2CC67B76-1649-9F0B-2997-CE08C3D094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628" y="3962607"/>
            <a:ext cx="3840583" cy="2160328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7B759FC-E7A0-C7E3-57AD-4637409B48EF}"/>
              </a:ext>
            </a:extLst>
          </p:cNvPr>
          <p:cNvSpPr txBox="1"/>
          <p:nvPr/>
        </p:nvSpPr>
        <p:spPr>
          <a:xfrm>
            <a:off x="157163" y="1090613"/>
            <a:ext cx="112585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/>
              <a:t>Colab</a:t>
            </a:r>
            <a:r>
              <a:rPr lang="en-US" altLang="zh-TW" dirty="0"/>
              <a:t> : </a:t>
            </a:r>
            <a:r>
              <a:rPr lang="zh-TW" altLang="en-US" dirty="0"/>
              <a:t>真正公司需求，無法使用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硬体需求 </a:t>
            </a:r>
            <a:r>
              <a:rPr lang="en-US" altLang="zh-TW" dirty="0"/>
              <a:t>: </a:t>
            </a:r>
          </a:p>
          <a:p>
            <a:r>
              <a:rPr lang="en-US" altLang="zh-TW" dirty="0"/>
              <a:t>CPU : i7(</a:t>
            </a:r>
            <a:r>
              <a:rPr lang="zh-TW" altLang="en-US" dirty="0"/>
              <a:t>第</a:t>
            </a:r>
            <a:r>
              <a:rPr lang="en-US" altLang="zh-TW" dirty="0"/>
              <a:t>11</a:t>
            </a:r>
            <a:r>
              <a:rPr lang="zh-TW" altLang="en-US" dirty="0"/>
              <a:t>代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Ram : 32G</a:t>
            </a:r>
          </a:p>
          <a:p>
            <a:r>
              <a:rPr lang="en-US" altLang="zh-TW" dirty="0"/>
              <a:t>GPU : </a:t>
            </a:r>
            <a:r>
              <a:rPr lang="en-US" altLang="zh-TW" dirty="0" err="1"/>
              <a:t>nVidia</a:t>
            </a:r>
            <a:r>
              <a:rPr lang="en-US" altLang="zh-TW" dirty="0"/>
              <a:t> RTX 3080Ti/RTX 4060-16G/RTX 4070-12G</a:t>
            </a:r>
          </a:p>
          <a:p>
            <a:endParaRPr lang="en-US" altLang="zh-TW" dirty="0"/>
          </a:p>
          <a:p>
            <a:r>
              <a:rPr lang="zh-TW" altLang="en-US" dirty="0"/>
              <a:t>電供</a:t>
            </a:r>
            <a:r>
              <a:rPr lang="en-US" altLang="zh-TW" dirty="0"/>
              <a:t> : 850W(8000</a:t>
            </a:r>
            <a:r>
              <a:rPr lang="zh-TW" altLang="en-US" dirty="0"/>
              <a:t>元左右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風扇</a:t>
            </a:r>
            <a:r>
              <a:rPr lang="en-US" altLang="zh-TW" dirty="0"/>
              <a:t> : </a:t>
            </a:r>
            <a:r>
              <a:rPr lang="zh-TW" altLang="en-US" dirty="0"/>
              <a:t>水冷</a:t>
            </a:r>
            <a:r>
              <a:rPr lang="en-US" altLang="zh-TW" dirty="0"/>
              <a:t>(4000</a:t>
            </a:r>
            <a:r>
              <a:rPr lang="zh-TW" altLang="en-US" dirty="0"/>
              <a:t>元左右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44356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7F1B1C-0920-6E24-AE0C-E986C4BA4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環境架設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ADCEC2-9761-A09E-B72D-D151EA78F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700"/>
            <a:ext cx="10515600" cy="4767263"/>
          </a:xfrm>
        </p:spPr>
        <p:txBody>
          <a:bodyPr>
            <a:normAutofit fontScale="92500" lnSpcReduction="10000"/>
          </a:bodyPr>
          <a:lstStyle/>
          <a:p>
            <a:r>
              <a:rPr lang="zh-TW" altLang="en-US" dirty="0"/>
              <a:t>不可以使用 </a:t>
            </a:r>
            <a:r>
              <a:rPr lang="en-US" altLang="zh-TW" dirty="0"/>
              <a:t>Anaconda – </a:t>
            </a:r>
            <a:r>
              <a:rPr lang="en-US" altLang="zh-TW" dirty="0" err="1"/>
              <a:t>dlib</a:t>
            </a:r>
            <a:r>
              <a:rPr lang="en-US" altLang="zh-TW" dirty="0"/>
              <a:t>/QT </a:t>
            </a:r>
            <a:r>
              <a:rPr lang="zh-TW" altLang="en-US" dirty="0"/>
              <a:t>就會相衝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使用如下網址決定要裝那個版本</a:t>
            </a:r>
            <a:r>
              <a:rPr lang="en-US" altLang="zh-TW" dirty="0">
                <a:hlinkClick r:id="rId2"/>
              </a:rPr>
              <a:t>https://download.pytorch.org/whl/torch/</a:t>
            </a:r>
            <a:endParaRPr lang="en-US" altLang="zh-TW" dirty="0"/>
          </a:p>
          <a:p>
            <a:r>
              <a:rPr lang="en-US" altLang="zh-TW" b="0" i="0" dirty="0">
                <a:effectLst/>
                <a:latin typeface="Times New Roman" panose="02020603050405020304" pitchFamily="18" charset="0"/>
                <a:hlinkClick r:id="rId3"/>
              </a:rPr>
              <a:t>torch-2.1.1+cu121-cp39-cp39-win_amd64.whl</a:t>
            </a:r>
            <a:br>
              <a:rPr lang="en-US" altLang="zh-TW" b="0" i="0" dirty="0">
                <a:effectLst/>
                <a:latin typeface="Times New Roman" panose="02020603050405020304" pitchFamily="18" charset="0"/>
              </a:rPr>
            </a:br>
            <a:r>
              <a:rPr lang="en-US" altLang="zh-TW" b="0" i="0" dirty="0">
                <a:effectLst/>
                <a:latin typeface="Times New Roman" panose="02020603050405020304" pitchFamily="18" charset="0"/>
              </a:rPr>
              <a:t>torch 2.1.1</a:t>
            </a:r>
            <a:br>
              <a:rPr lang="en-US" altLang="zh-TW" b="0" i="0" dirty="0">
                <a:effectLst/>
                <a:latin typeface="Times New Roman" panose="02020603050405020304" pitchFamily="18" charset="0"/>
              </a:rPr>
            </a:br>
            <a:r>
              <a:rPr lang="en-US" altLang="zh-TW" b="0" i="0" dirty="0" err="1">
                <a:effectLst/>
                <a:latin typeface="Times New Roman" panose="02020603050405020304" pitchFamily="18" charset="0"/>
              </a:rPr>
              <a:t>cuda</a:t>
            </a:r>
            <a:r>
              <a:rPr lang="en-US" altLang="zh-TW" b="0" i="0" dirty="0">
                <a:effectLst/>
                <a:latin typeface="Times New Roman" panose="02020603050405020304" pitchFamily="18" charset="0"/>
              </a:rPr>
              <a:t> 12.1(</a:t>
            </a:r>
            <a:r>
              <a:rPr lang="en-US" altLang="zh-TW" b="0" i="0" dirty="0" err="1">
                <a:effectLst/>
                <a:latin typeface="Times New Roman" panose="02020603050405020304" pitchFamily="18" charset="0"/>
              </a:rPr>
              <a:t>nVidia</a:t>
            </a:r>
            <a:r>
              <a:rPr lang="en-US" altLang="zh-TW" b="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altLang="zh-TW" b="0" i="0" dirty="0" err="1">
                <a:effectLst/>
                <a:latin typeface="Times New Roman" panose="02020603050405020304" pitchFamily="18" charset="0"/>
              </a:rPr>
              <a:t>cuda</a:t>
            </a:r>
            <a:r>
              <a:rPr lang="zh-TW" altLang="en-US" b="0" i="0" dirty="0">
                <a:effectLst/>
                <a:latin typeface="Times New Roman" panose="02020603050405020304" pitchFamily="18" charset="0"/>
              </a:rPr>
              <a:t>版本</a:t>
            </a:r>
            <a:r>
              <a:rPr lang="en-US" altLang="zh-TW" b="0" i="0" dirty="0">
                <a:effectLst/>
                <a:latin typeface="Times New Roman" panose="02020603050405020304" pitchFamily="18" charset="0"/>
              </a:rPr>
              <a:t>)</a:t>
            </a:r>
            <a:br>
              <a:rPr lang="en-US" altLang="zh-TW" b="0" i="0" dirty="0">
                <a:effectLst/>
                <a:latin typeface="Times New Roman" panose="02020603050405020304" pitchFamily="18" charset="0"/>
              </a:rPr>
            </a:br>
            <a:r>
              <a:rPr lang="en-US" altLang="zh-TW" b="0" i="0" dirty="0">
                <a:effectLst/>
                <a:latin typeface="Times New Roman" panose="02020603050405020304" pitchFamily="18" charset="0"/>
              </a:rPr>
              <a:t>cp39 : python 3.9</a:t>
            </a:r>
          </a:p>
          <a:p>
            <a:r>
              <a:rPr lang="en-US" altLang="zh-TW" dirty="0">
                <a:latin typeface="Times New Roman" panose="02020603050405020304" pitchFamily="18" charset="0"/>
              </a:rPr>
              <a:t>Python : </a:t>
            </a:r>
            <a:r>
              <a:rPr lang="en-US" altLang="zh-TW" dirty="0">
                <a:latin typeface="Times New Roman" panose="02020603050405020304" pitchFamily="18" charset="0"/>
                <a:hlinkClick r:id="rId4"/>
              </a:rPr>
              <a:t>https://www.python.org/downloads/windows/</a:t>
            </a:r>
            <a:r>
              <a:rPr lang="en-US" altLang="zh-TW" dirty="0">
                <a:latin typeface="Times New Roman" panose="02020603050405020304" pitchFamily="18" charset="0"/>
              </a:rPr>
              <a:t>   3.8/3.9</a:t>
            </a:r>
          </a:p>
          <a:p>
            <a:pPr marL="0" indent="0">
              <a:buNone/>
            </a:pPr>
            <a:r>
              <a:rPr lang="en-US" altLang="zh-TW" dirty="0">
                <a:latin typeface="Times New Roman" panose="02020603050405020304" pitchFamily="18" charset="0"/>
              </a:rPr>
              <a:t>	Windows installer (64-bit)</a:t>
            </a:r>
          </a:p>
          <a:p>
            <a:r>
              <a:rPr lang="en-US" altLang="zh-TW" dirty="0" err="1">
                <a:latin typeface="Times New Roman" panose="02020603050405020304" pitchFamily="18" charset="0"/>
              </a:rPr>
              <a:t>todo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414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B50CE5-535D-C780-4A3E-90D15EF2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世紀大騙局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C7985A-EE07-4E67-4227-0BB772A8A7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IoT / </a:t>
            </a:r>
            <a:r>
              <a:rPr lang="en-US" altLang="zh-TW" dirty="0" err="1"/>
              <a:t>AIoT</a:t>
            </a:r>
            <a:r>
              <a:rPr lang="en-US" altLang="zh-TW" dirty="0"/>
              <a:t>(</a:t>
            </a:r>
            <a:r>
              <a:rPr lang="zh-TW" altLang="en-US" dirty="0"/>
              <a:t>物聯網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雲端</a:t>
            </a:r>
            <a:r>
              <a:rPr lang="en-US" altLang="zh-TW" dirty="0"/>
              <a:t>(</a:t>
            </a:r>
            <a:r>
              <a:rPr lang="zh-TW" altLang="en-US" dirty="0"/>
              <a:t>伺服器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AI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7882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8FA8D7-EED0-F670-907B-5319CC393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安裝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E63928-CC82-0FFD-D4FB-A9D1498CF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下載 </a:t>
            </a:r>
            <a:r>
              <a:rPr lang="en-US" altLang="zh-TW" dirty="0"/>
              <a:t>: </a:t>
            </a:r>
            <a:r>
              <a:rPr lang="en-US" altLang="zh-TW" dirty="0">
                <a:hlinkClick r:id="rId2"/>
              </a:rPr>
              <a:t>https://www.python.org/ftp/python/3.8.10/python-3.8.10-amd64.exe</a:t>
            </a:r>
            <a:endParaRPr lang="en-US" altLang="zh-TW" dirty="0"/>
          </a:p>
          <a:p>
            <a:r>
              <a:rPr lang="en-US" altLang="zh-TW" dirty="0"/>
              <a:t>Add Python 3.8 to</a:t>
            </a:r>
            <a:r>
              <a:rPr lang="zh-TW" altLang="en-US" dirty="0"/>
              <a:t> </a:t>
            </a:r>
            <a:r>
              <a:rPr lang="en-US" altLang="zh-TW" dirty="0"/>
              <a:t>path</a:t>
            </a:r>
            <a:r>
              <a:rPr lang="zh-TW" altLang="en-US" dirty="0"/>
              <a:t>  一定要打勾。</a:t>
            </a:r>
            <a:r>
              <a:rPr lang="zh-TW" altLang="en-US" dirty="0">
                <a:solidFill>
                  <a:srgbClr val="FF0000"/>
                </a:solidFill>
              </a:rPr>
              <a:t>如果忘了，需移除重新安裝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>
                <a:solidFill>
                  <a:srgbClr val="FF0000"/>
                </a:solidFill>
              </a:rPr>
              <a:t>安裝好，一定要按下</a:t>
            </a:r>
            <a:r>
              <a:rPr lang="en-US" altLang="zh-TW" dirty="0">
                <a:solidFill>
                  <a:srgbClr val="FF0000"/>
                </a:solidFill>
              </a:rPr>
              <a:t> Disable path length limit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851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46A78B-B25F-A0E7-C727-082DE6EEF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Pycharm</a:t>
            </a:r>
            <a:r>
              <a:rPr lang="en-US" altLang="zh-TW" dirty="0"/>
              <a:t> </a:t>
            </a:r>
            <a:r>
              <a:rPr lang="zh-TW" altLang="en-US" dirty="0"/>
              <a:t>安裝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7766F0-2F2F-6002-C163-E98FDCD1D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可用 記事本</a:t>
            </a:r>
            <a:r>
              <a:rPr lang="en-US" altLang="zh-TW" dirty="0"/>
              <a:t>/notepad++/</a:t>
            </a:r>
            <a:r>
              <a:rPr lang="en-US" altLang="zh-TW" dirty="0" err="1"/>
              <a:t>pycharm</a:t>
            </a:r>
            <a:r>
              <a:rPr lang="en-US" altLang="zh-TW" dirty="0"/>
              <a:t>/vs code, </a:t>
            </a:r>
            <a:r>
              <a:rPr lang="zh-TW" altLang="en-US" dirty="0"/>
              <a:t>就是不要用 </a:t>
            </a:r>
            <a:r>
              <a:rPr lang="en-US" altLang="zh-TW" dirty="0"/>
              <a:t>spider</a:t>
            </a:r>
          </a:p>
          <a:p>
            <a:endParaRPr lang="en-US" altLang="zh-TW" dirty="0"/>
          </a:p>
          <a:p>
            <a:r>
              <a:rPr lang="en-US" altLang="zh-TW" dirty="0">
                <a:hlinkClick r:id="rId2"/>
              </a:rPr>
              <a:t>https://www.jetbrains.com/pycharm/download/?section=windows</a:t>
            </a:r>
            <a:endParaRPr lang="en-US" altLang="zh-TW" dirty="0"/>
          </a:p>
          <a:p>
            <a:pPr marL="457200" lvl="1" indent="0">
              <a:buNone/>
            </a:pPr>
            <a:r>
              <a:rPr lang="zh-TW" altLang="en-US" dirty="0"/>
              <a:t>選</a:t>
            </a:r>
            <a:r>
              <a:rPr lang="en-US" altLang="zh-TW" dirty="0"/>
              <a:t> Community</a:t>
            </a:r>
            <a:r>
              <a:rPr lang="zh-TW" altLang="en-US" dirty="0"/>
              <a:t>版本</a:t>
            </a:r>
            <a:endParaRPr lang="en-US" altLang="zh-TW" dirty="0"/>
          </a:p>
          <a:p>
            <a:r>
              <a:rPr lang="zh-TW" altLang="en-US" dirty="0"/>
              <a:t>安裝時，四個選項打勾</a:t>
            </a:r>
            <a:endParaRPr lang="en-US" altLang="zh-TW" dirty="0"/>
          </a:p>
          <a:p>
            <a:r>
              <a:rPr lang="zh-TW" altLang="en-US" dirty="0"/>
              <a:t>安裝好，要重新開機 </a:t>
            </a:r>
            <a:r>
              <a:rPr lang="en-US" altLang="zh-TW" dirty="0"/>
              <a:t>reboot now</a:t>
            </a:r>
          </a:p>
        </p:txBody>
      </p:sp>
    </p:spTree>
    <p:extLst>
      <p:ext uri="{BB962C8B-B14F-4D97-AF65-F5344CB8AC3E}">
        <p14:creationId xmlns:p14="http://schemas.microsoft.com/office/powerpoint/2010/main" val="110454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3CE591-FA4E-3E37-1936-5A5F2CE50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320" y="146685"/>
            <a:ext cx="10515600" cy="498475"/>
          </a:xfrm>
        </p:spPr>
        <p:txBody>
          <a:bodyPr>
            <a:normAutofit fontScale="90000"/>
          </a:bodyPr>
          <a:lstStyle/>
          <a:p>
            <a:r>
              <a:rPr lang="en-US" altLang="zh-TW" dirty="0" err="1"/>
              <a:t>Pycharm</a:t>
            </a:r>
            <a:r>
              <a:rPr lang="en-US" altLang="zh-TW" dirty="0"/>
              <a:t> </a:t>
            </a:r>
            <a:r>
              <a:rPr lang="zh-TW" altLang="en-US" dirty="0"/>
              <a:t>設定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B305A8-1FF6-F1C9-3823-D7F6E96EA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3970"/>
            <a:ext cx="10515600" cy="4892993"/>
          </a:xfrm>
        </p:spPr>
        <p:txBody>
          <a:bodyPr>
            <a:normAutofit fontScale="62500" lnSpcReduction="20000"/>
          </a:bodyPr>
          <a:lstStyle/>
          <a:p>
            <a:r>
              <a:rPr lang="en-US" altLang="zh-TW" dirty="0"/>
              <a:t>New Project</a:t>
            </a:r>
          </a:p>
          <a:p>
            <a:r>
              <a:rPr lang="en-US" altLang="zh-TW" dirty="0"/>
              <a:t>Location : d:\python_ai</a:t>
            </a:r>
          </a:p>
          <a:p>
            <a:r>
              <a:rPr lang="en-US" altLang="zh-TW" dirty="0"/>
              <a:t>Name : 20231211: </a:t>
            </a:r>
            <a:r>
              <a:rPr lang="zh-TW" altLang="en-US" dirty="0"/>
              <a:t>名稱不可用中文</a:t>
            </a:r>
            <a:endParaRPr lang="en-US" altLang="zh-TW" dirty="0"/>
          </a:p>
          <a:p>
            <a:r>
              <a:rPr lang="zh-TW" altLang="en-US" dirty="0"/>
              <a:t>若看不到隱藏檔，開啟檔案總管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</a:t>
            </a:r>
            <a:r>
              <a:rPr lang="zh-TW" altLang="en-US" dirty="0"/>
              <a:t>檢視</a:t>
            </a:r>
            <a:r>
              <a:rPr lang="en-US" altLang="zh-TW" dirty="0"/>
              <a:t>/</a:t>
            </a:r>
            <a:r>
              <a:rPr lang="zh-TW" altLang="en-US" dirty="0"/>
              <a:t>選項</a:t>
            </a:r>
            <a:r>
              <a:rPr lang="en-US" altLang="zh-TW" dirty="0"/>
              <a:t>/</a:t>
            </a:r>
            <a:r>
              <a:rPr lang="zh-TW" altLang="en-US" dirty="0"/>
              <a:t>檢視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</a:t>
            </a:r>
            <a:r>
              <a:rPr lang="zh-TW" altLang="en-US" dirty="0">
                <a:solidFill>
                  <a:srgbClr val="0070C0"/>
                </a:solidFill>
              </a:rPr>
              <a:t>隱藏已知檔案類型之副檔名 </a:t>
            </a:r>
            <a:r>
              <a:rPr lang="en-US" altLang="zh-TW" dirty="0">
                <a:solidFill>
                  <a:srgbClr val="0070C0"/>
                </a:solidFill>
              </a:rPr>
              <a:t>– </a:t>
            </a:r>
            <a:r>
              <a:rPr lang="zh-TW" altLang="en-US" dirty="0">
                <a:solidFill>
                  <a:srgbClr val="0070C0"/>
                </a:solidFill>
              </a:rPr>
              <a:t>取消</a:t>
            </a:r>
            <a:endParaRPr lang="en-US" altLang="zh-TW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rgbClr val="0070C0"/>
                </a:solidFill>
              </a:rPr>
              <a:t>   </a:t>
            </a:r>
            <a:r>
              <a:rPr lang="zh-TW" altLang="en-US" dirty="0">
                <a:solidFill>
                  <a:srgbClr val="0070C0"/>
                </a:solidFill>
              </a:rPr>
              <a:t>顯示隱藏的檔案、資料夾及磁碟機 </a:t>
            </a:r>
            <a:r>
              <a:rPr lang="en-US" altLang="zh-TW" dirty="0">
                <a:solidFill>
                  <a:srgbClr val="0070C0"/>
                </a:solidFill>
              </a:rPr>
              <a:t>– </a:t>
            </a:r>
            <a:r>
              <a:rPr lang="zh-TW" altLang="en-US" dirty="0">
                <a:solidFill>
                  <a:srgbClr val="0070C0"/>
                </a:solidFill>
              </a:rPr>
              <a:t>選取</a:t>
            </a:r>
          </a:p>
          <a:p>
            <a:r>
              <a:rPr lang="zh-TW" altLang="en-US" dirty="0"/>
              <a:t>在專案名右鍵</a:t>
            </a:r>
            <a:r>
              <a:rPr lang="en-US" altLang="zh-TW" dirty="0"/>
              <a:t>/new/python file/test</a:t>
            </a:r>
          </a:p>
          <a:p>
            <a:pPr marL="0" indent="0">
              <a:buNone/>
            </a:pPr>
            <a:r>
              <a:rPr lang="en-US" altLang="zh-TW" dirty="0"/>
              <a:t>    </a:t>
            </a:r>
            <a:r>
              <a:rPr lang="zh-TW" altLang="en-US" dirty="0"/>
              <a:t>第一次執行，按右鍵</a:t>
            </a:r>
            <a:r>
              <a:rPr lang="en-US" altLang="zh-TW" dirty="0"/>
              <a:t>/run test</a:t>
            </a:r>
          </a:p>
          <a:p>
            <a:pPr marL="0" indent="0">
              <a:buNone/>
            </a:pPr>
            <a:r>
              <a:rPr lang="en-US" altLang="zh-TW" dirty="0"/>
              <a:t>    </a:t>
            </a:r>
            <a:r>
              <a:rPr lang="zh-TW" altLang="en-US" dirty="0"/>
              <a:t>第二次執行 </a:t>
            </a:r>
            <a:r>
              <a:rPr lang="en-US" altLang="zh-TW" dirty="0"/>
              <a:t>: shift+F10</a:t>
            </a:r>
          </a:p>
          <a:p>
            <a:r>
              <a:rPr lang="zh-TW" altLang="en-US" dirty="0"/>
              <a:t>設定布景</a:t>
            </a:r>
            <a:r>
              <a:rPr lang="en-US" altLang="zh-TW" dirty="0"/>
              <a:t>(Theme) : File/Settings/Appearance/Theme : IntelliJ light</a:t>
            </a:r>
          </a:p>
          <a:p>
            <a:r>
              <a:rPr lang="zh-TW" altLang="en-US" dirty="0"/>
              <a:t>設定字体大小 </a:t>
            </a:r>
            <a:r>
              <a:rPr lang="en-US" altLang="zh-TW" dirty="0"/>
              <a:t>: File/Settings/Editor/General/Change font size with </a:t>
            </a:r>
            <a:r>
              <a:rPr lang="en-US" altLang="zh-TW" dirty="0" err="1"/>
              <a:t>Ctrl+Mouse</a:t>
            </a:r>
            <a:r>
              <a:rPr lang="en-US" altLang="zh-TW" dirty="0"/>
              <a:t> Wheel in : </a:t>
            </a:r>
            <a:r>
              <a:rPr lang="zh-TW" altLang="en-US" dirty="0"/>
              <a:t>打勾。</a:t>
            </a:r>
            <a:r>
              <a:rPr lang="en-US" altLang="zh-TW" dirty="0"/>
              <a:t>Ctrl+</a:t>
            </a:r>
            <a:r>
              <a:rPr lang="zh-TW" altLang="en-US" dirty="0"/>
              <a:t>滑鼠滾輸就可放大字体。</a:t>
            </a:r>
            <a:endParaRPr lang="en-US" altLang="zh-TW" dirty="0"/>
          </a:p>
          <a:p>
            <a:r>
              <a:rPr lang="zh-TW" altLang="en-US" dirty="0"/>
              <a:t>適合 </a:t>
            </a:r>
            <a:r>
              <a:rPr lang="en-US" altLang="zh-TW" dirty="0"/>
              <a:t>Linux : File/Settings/Editor/Code Style/Line separator : Unix and </a:t>
            </a:r>
            <a:r>
              <a:rPr lang="en-US" altLang="zh-TW" dirty="0" err="1"/>
              <a:t>macOs</a:t>
            </a:r>
            <a:endParaRPr lang="en-US" altLang="zh-TW" dirty="0"/>
          </a:p>
          <a:p>
            <a:r>
              <a:rPr lang="zh-TW" altLang="en-US" dirty="0">
                <a:solidFill>
                  <a:srgbClr val="0070C0"/>
                </a:solidFill>
              </a:rPr>
              <a:t>最終一定會使用</a:t>
            </a:r>
            <a:r>
              <a:rPr lang="en-US" altLang="zh-TW" dirty="0">
                <a:solidFill>
                  <a:srgbClr val="0070C0"/>
                </a:solidFill>
              </a:rPr>
              <a:t>Linux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20949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3A36BF-8436-3D24-1150-2E3BD4E76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9115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Visual Studio Code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C7CAAF7-CD08-3100-EC30-A4470081C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0760"/>
            <a:ext cx="10515600" cy="5176203"/>
          </a:xfrm>
        </p:spPr>
        <p:txBody>
          <a:bodyPr/>
          <a:lstStyle/>
          <a:p>
            <a:r>
              <a:rPr lang="zh-TW" altLang="en-US" dirty="0"/>
              <a:t>如果是純 </a:t>
            </a:r>
            <a:r>
              <a:rPr lang="en-US" altLang="zh-TW" dirty="0"/>
              <a:t>Python</a:t>
            </a:r>
            <a:r>
              <a:rPr lang="zh-TW" altLang="en-US" dirty="0"/>
              <a:t> </a:t>
            </a:r>
            <a:r>
              <a:rPr lang="en-US" altLang="zh-TW" dirty="0"/>
              <a:t>,</a:t>
            </a:r>
            <a:r>
              <a:rPr lang="zh-TW" altLang="en-US" dirty="0"/>
              <a:t> 建議用 </a:t>
            </a:r>
            <a:r>
              <a:rPr lang="en-US" altLang="zh-TW" dirty="0" err="1"/>
              <a:t>Pycharm</a:t>
            </a:r>
            <a:r>
              <a:rPr lang="zh-TW" altLang="en-US" dirty="0"/>
              <a:t>。如果要寫</a:t>
            </a:r>
            <a:r>
              <a:rPr lang="en-US" altLang="zh-TW" dirty="0"/>
              <a:t> Django (</a:t>
            </a:r>
            <a:r>
              <a:rPr lang="zh-TW" altLang="en-US" dirty="0"/>
              <a:t>尖狗</a:t>
            </a:r>
            <a:r>
              <a:rPr lang="en-US" altLang="zh-TW" dirty="0"/>
              <a:t>)</a:t>
            </a:r>
            <a:r>
              <a:rPr lang="zh-TW" altLang="en-US" dirty="0"/>
              <a:t>，可用 </a:t>
            </a:r>
            <a:r>
              <a:rPr lang="en-US" altLang="zh-TW" dirty="0"/>
              <a:t>VS Code</a:t>
            </a:r>
            <a:r>
              <a:rPr lang="zh-TW" altLang="en-US" dirty="0"/>
              <a:t>，因為支援 </a:t>
            </a:r>
            <a:r>
              <a:rPr lang="en-US" altLang="zh-TW" dirty="0"/>
              <a:t>JavaScript</a:t>
            </a:r>
            <a:r>
              <a:rPr lang="zh-TW" altLang="en-US" dirty="0"/>
              <a:t>。</a:t>
            </a:r>
            <a:endParaRPr lang="en-US" altLang="zh-TW" dirty="0"/>
          </a:p>
          <a:p>
            <a:r>
              <a:rPr lang="en-US" altLang="zh-TW" dirty="0">
                <a:hlinkClick r:id="rId2"/>
              </a:rPr>
              <a:t>https://code.visualstudio.com/</a:t>
            </a:r>
            <a:r>
              <a:rPr lang="en-US" altLang="zh-TW" dirty="0"/>
              <a:t> </a:t>
            </a:r>
            <a:r>
              <a:rPr lang="zh-TW" altLang="en-US" dirty="0"/>
              <a:t>右下角 </a:t>
            </a:r>
            <a:r>
              <a:rPr lang="en-US" altLang="zh-TW" dirty="0"/>
              <a:t>Download</a:t>
            </a:r>
            <a:r>
              <a:rPr lang="zh-TW" altLang="en-US" dirty="0"/>
              <a:t>，</a:t>
            </a:r>
            <a:r>
              <a:rPr lang="en-US" altLang="zh-TW" dirty="0"/>
              <a:t> System Installer : x64</a:t>
            </a:r>
          </a:p>
          <a:p>
            <a:r>
              <a:rPr lang="zh-TW" altLang="en-US" dirty="0"/>
              <a:t>選擇附加的工作 </a:t>
            </a:r>
            <a:r>
              <a:rPr lang="en-US" altLang="zh-TW" dirty="0"/>
              <a:t>:</a:t>
            </a:r>
            <a:r>
              <a:rPr lang="zh-TW" altLang="en-US" dirty="0"/>
              <a:t> 全部打勾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57306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819</Words>
  <Application>Microsoft Office PowerPoint</Application>
  <PresentationFormat>寬螢幕</PresentationFormat>
  <Paragraphs>94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新細明體</vt:lpstr>
      <vt:lpstr>Arial</vt:lpstr>
      <vt:lpstr>Calibri</vt:lpstr>
      <vt:lpstr>Calibri Light</vt:lpstr>
      <vt:lpstr>Consolas</vt:lpstr>
      <vt:lpstr>Open Sans</vt:lpstr>
      <vt:lpstr>Times New Roman</vt:lpstr>
      <vt:lpstr>Office 佈景主題</vt:lpstr>
      <vt:lpstr>深度學習與強化學習</vt:lpstr>
      <vt:lpstr>機器學習與深度學習的關係</vt:lpstr>
      <vt:lpstr>硬体設備</vt:lpstr>
      <vt:lpstr>環境架設</vt:lpstr>
      <vt:lpstr>世紀大騙局</vt:lpstr>
      <vt:lpstr>Python安裝</vt:lpstr>
      <vt:lpstr>Pycharm 安裝</vt:lpstr>
      <vt:lpstr>Pycharm 設定</vt:lpstr>
      <vt:lpstr>Visual Studio Code</vt:lpstr>
      <vt:lpstr>VS Code 設安</vt:lpstr>
      <vt:lpstr>TensorFlow 及 PyTorch 套件</vt:lpstr>
      <vt:lpstr>CUDA &amp; Cudnn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深度學習與強化學習</dc:title>
  <dc:creator>Thomas Wu</dc:creator>
  <cp:lastModifiedBy>Thomas Wu</cp:lastModifiedBy>
  <cp:revision>3</cp:revision>
  <dcterms:created xsi:type="dcterms:W3CDTF">2023-12-11T10:06:58Z</dcterms:created>
  <dcterms:modified xsi:type="dcterms:W3CDTF">2023-12-11T13:40:04Z</dcterms:modified>
</cp:coreProperties>
</file>

<file path=docProps/thumbnail.jpeg>
</file>